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comments/modernComment_113_B5B984E.xml" ContentType="application/vnd.ms-powerpoint.comments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1" r:id="rId1"/>
  </p:sldMasterIdLst>
  <p:sldIdLst>
    <p:sldId id="256" r:id="rId2"/>
    <p:sldId id="264" r:id="rId3"/>
    <p:sldId id="275" r:id="rId4"/>
    <p:sldId id="265" r:id="rId5"/>
    <p:sldId id="268" r:id="rId6"/>
    <p:sldId id="267" r:id="rId7"/>
    <p:sldId id="300" r:id="rId8"/>
    <p:sldId id="284" r:id="rId9"/>
    <p:sldId id="293" r:id="rId10"/>
    <p:sldId id="260" r:id="rId11"/>
    <p:sldId id="291" r:id="rId12"/>
    <p:sldId id="292" r:id="rId13"/>
    <p:sldId id="296" r:id="rId14"/>
    <p:sldId id="287" r:id="rId15"/>
    <p:sldId id="288" r:id="rId16"/>
    <p:sldId id="297" r:id="rId17"/>
    <p:sldId id="29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8851FEC-F740-4F2E-CCF0-8AFD65152618}" name="Guest User" initials="GU" userId="S::urn:spo:anon#74d0c1911226c770be86f704395cc368f0682b715fe8d9a6bc2b55e7f3119967::" providerId="AD"/>
  <p188:author id="{7C31FAF6-FB6E-7E64-96AC-7FFDE3DA93A6}" name="David Brock" initials="DB" userId="S::dwb0001@dcccd.edu::65040dba-a6a2-459c-9c5c-383b5dc0229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DFFA"/>
    <a:srgbClr val="FFFFFF"/>
    <a:srgbClr val="F793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482F61-26FD-4BC9-D4CF-939B299BC845}" v="1" dt="2023-07-21T16:52:59.527"/>
    <p1510:client id="{0CD1AD54-2270-C5C8-5DB2-89D89018038F}" v="1541" dt="2023-07-25T22:04:53.572"/>
    <p1510:client id="{0FBF199F-2E55-838B-746E-56A7C67F1950}" v="255" dt="2023-07-24T02:38:07.703"/>
    <p1510:client id="{19D1B922-68A6-55F8-8B1F-60696B70C56F}" v="729" dt="2023-07-26T21:24:47.488"/>
    <p1510:client id="{28AB504C-60A7-4517-1306-AE97F3D1BB9B}" v="11" dt="2023-07-25T23:31:50.850"/>
    <p1510:client id="{2DF5FAA1-D35C-A25E-9906-25D39B2F83F2}" v="639" dt="2023-07-25T00:33:07.595"/>
    <p1510:client id="{37B50295-DC11-6BF3-DE06-8CD9B271C354}" v="14" dt="2023-07-24T00:28:21.913"/>
    <p1510:client id="{3D9B1EC5-8F43-93C8-BAE7-613722E6C629}" v="433" dt="2023-07-27T16:13:25.608"/>
    <p1510:client id="{428FE610-1141-07F5-2FAA-888C2BFEA702}" v="69" dt="2023-07-24T23:15:52.684"/>
    <p1510:client id="{442A9D66-ADE3-9A06-4D50-7D8EFB28B958}" v="368" dt="2023-07-20T21:06:41.648"/>
    <p1510:client id="{44364224-DC8D-6960-BECE-D6D719245ACF}" v="42" dt="2023-07-27T15:02:53.503"/>
    <p1510:client id="{47C46F23-686B-8EAE-483E-EEB3023D0050}" v="802" dt="2023-07-26T21:26:49.082"/>
    <p1510:client id="{47E4B73C-AC1C-5F9F-DAFD-82C708970E44}" v="42" dt="2023-07-20T18:56:12.353"/>
    <p1510:client id="{57ED49C7-9FB2-F953-D075-7A8E8CD04ABF}" v="1184" dt="2023-07-20T21:55:43.633"/>
    <p1510:client id="{5AF16CD2-EE2A-0304-4961-0623263B5BBE}" v="348" dt="2023-07-27T16:11:29.158"/>
    <p1510:client id="{65F23C01-4B02-D2A6-70E2-C5893B27AB76}" v="153" dt="2023-07-21T18:26:17.057"/>
    <p1510:client id="{6BDD6418-2638-1EF6-3039-44BD78FDF9DA}" v="182" dt="2023-07-20T21:07:01.112"/>
    <p1510:client id="{6D650B04-3F6F-9DC9-0D42-762D0208B54B}" v="218" dt="2023-07-27T16:14:10.787"/>
    <p1510:client id="{7015F37F-CC4E-CF07-44C5-B3403D8BFC11}" v="10" dt="2023-07-21T15:30:15.037"/>
    <p1510:client id="{716CE5F8-B5BA-0D4C-D8E1-E534D08B5AD9}" v="39" dt="2023-07-24T21:51:06.667"/>
    <p1510:client id="{7B259AB9-1E01-3C04-1D7D-6BB619EE1A0E}" v="385" dt="2023-07-20T22:39:43.397"/>
    <p1510:client id="{7B8A56E8-49BE-F283-CD8A-1A5251F61893}" v="4" dt="2023-07-25T19:48:39.451"/>
    <p1510:client id="{872E0520-547D-E0A4-B124-15022BB2B7A8}" v="75" dt="2023-07-24T16:09:08.621"/>
    <p1510:client id="{8839B5D6-DC4C-B54D-CF0D-8D4242A2E020}" v="223" dt="2023-07-27T03:51:15.416"/>
    <p1510:client id="{91D824B0-58FF-3CE6-8688-891D37010CBD}" v="2" dt="2023-07-22T22:55:02.729"/>
    <p1510:client id="{966F6925-E2E6-160A-797F-55E8FE2A250A}" v="435" dt="2023-07-24T21:07:33.039"/>
    <p1510:client id="{A60E9F5B-C350-AA1F-A451-83A22CE4715A}" v="29" dt="2023-07-21T16:00:49.910"/>
    <p1510:client id="{B2FF52E0-B66E-1F0C-4729-A6C2461CE16E}" v="33" dt="2023-07-24T16:25:17.407"/>
    <p1510:client id="{B9773B7F-C3EA-8817-7014-EDB32AC633A6}" v="44" dt="2023-07-26T16:51:36.149"/>
    <p1510:client id="{CA1A4E7F-DD72-08B1-B1BD-3D800254F3E7}" v="1169" dt="2023-07-23T04:01:03.346"/>
    <p1510:client id="{CEB005C6-FD1A-F729-33F9-2154E9DA36BB}" v="39" dt="2023-07-23T16:01:47.106"/>
    <p1510:client id="{D2254D63-EBB1-373F-ADF2-267DC90778FF}" v="31" dt="2023-07-26T19:59:53.683"/>
    <p1510:client id="{DC3E3082-F2C3-61BF-A685-41345C5BD618}" v="205" dt="2023-07-25T20:13:25.6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27"/>
  </p:normalViewPr>
  <p:slideViewPr>
    <p:cSldViewPr snapToGrid="0">
      <p:cViewPr varScale="1">
        <p:scale>
          <a:sx n="110" d="100"/>
          <a:sy n="110" d="100"/>
        </p:scale>
        <p:origin x="63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omments/modernComment_113_B5B984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ADFC9AE-453D-47E6-BE5A-8F334C061F5E}" authorId="{7C31FAF6-FB6E-7E64-96AC-7FFDE3DA93A6}" status="resolved" created="2023-07-23T15:50:06.619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90552142" sldId="275"/>
      <ac:spMk id="4" creationId="{17F9E848-D68E-3B07-FC1C-9C3D655D688A}"/>
    </ac:deMkLst>
    <p188:txBody>
      <a:bodyPr/>
      <a:lstStyle/>
      <a:p>
        <a:r>
          <a:rPr lang="en-US"/>
          <a:t>Here is a possible modification.</a:t>
        </a:r>
      </a:p>
    </p188:txBody>
  </p188:cm>
</p188:cmLst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27901446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676113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321643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177946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758474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653862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29413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70602528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150320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947792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695107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926307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457607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222780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538819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078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  <p:sldLayoutId id="2147483804" r:id="rId13"/>
    <p:sldLayoutId id="2147483805" r:id="rId14"/>
    <p:sldLayoutId id="2147483806" r:id="rId1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4" orient="horz" pos="1152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19">
          <p15:clr>
            <a:srgbClr val="547EBF"/>
          </p15:clr>
        </p15:guide>
        <p15:guide id="20" pos="7680">
          <p15:clr>
            <a:srgbClr val="547EBF"/>
          </p15:clr>
        </p15:guide>
        <p15:guide id="21" pos="528">
          <p15:clr>
            <a:srgbClr val="547EBF"/>
          </p15:clr>
        </p15:guide>
        <p15:guide id="22" pos="6912">
          <p15:clr>
            <a:srgbClr val="547EBF"/>
          </p15:clr>
        </p15:guide>
        <p15:guide id="23" orient="horz" pos="240">
          <p15:clr>
            <a:srgbClr val="547EBF"/>
          </p15:clr>
        </p15:guide>
        <p15:guide id="25" orient="horz" pos="552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13_B5B984E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8626" y="409448"/>
            <a:ext cx="7255830" cy="3255264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rgbClr val="36393B"/>
                </a:solidFill>
                <a:ea typeface="Calibri Light"/>
                <a:cs typeface="Calibri Light"/>
              </a:rPr>
              <a:t>Economic Viability of Semi-Urban</a:t>
            </a:r>
            <a:br>
              <a:rPr lang="en-US" sz="3600">
                <a:solidFill>
                  <a:srgbClr val="36393B"/>
                </a:solidFill>
                <a:ea typeface="Calibri Light"/>
                <a:cs typeface="Calibri Light"/>
              </a:rPr>
            </a:br>
            <a:r>
              <a:rPr lang="en-US" sz="3600">
                <a:solidFill>
                  <a:srgbClr val="36393B"/>
                </a:solidFill>
                <a:ea typeface="Calibri Light"/>
                <a:cs typeface="Calibri Light"/>
              </a:rPr>
              <a:t>Communities</a:t>
            </a:r>
            <a:endParaRPr lang="en-US" sz="3600">
              <a:solidFill>
                <a:srgbClr val="36393B"/>
              </a:solidFill>
            </a:endParaRPr>
          </a:p>
        </p:txBody>
      </p:sp>
      <p:pic>
        <p:nvPicPr>
          <p:cNvPr id="7" name="Picture 4" descr="Blue letters on a black background&#10;&#10;Description automatically generated">
            <a:extLst>
              <a:ext uri="{FF2B5EF4-FFF2-40B4-BE49-F238E27FC236}">
                <a16:creationId xmlns:a16="http://schemas.microsoft.com/office/drawing/2014/main" id="{B89126EC-484D-B489-9217-7889F5DA5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3270" y="5783652"/>
            <a:ext cx="2420816" cy="1077935"/>
          </a:xfrm>
          <a:prstGeom prst="rect">
            <a:avLst/>
          </a:prstGeom>
        </p:spPr>
      </p:pic>
      <p:pic>
        <p:nvPicPr>
          <p:cNvPr id="9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C961F22A-6229-8264-38F6-F4810EA17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3753" y="6116579"/>
            <a:ext cx="2881229" cy="415424"/>
          </a:xfrm>
          <a:prstGeom prst="rect">
            <a:avLst/>
          </a:prstGeom>
        </p:spPr>
      </p:pic>
      <p:pic>
        <p:nvPicPr>
          <p:cNvPr id="5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0FA6F9A7-D127-9FE5-E517-31617B7FC2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927" y="1967545"/>
            <a:ext cx="4882148" cy="306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13E4B-BE48-63A9-AFB7-A548CDB53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Verifying Premises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B5B53C9-871B-BC7A-843D-054747F90B71}"/>
              </a:ext>
            </a:extLst>
          </p:cNvPr>
          <p:cNvGrpSpPr/>
          <p:nvPr/>
        </p:nvGrpSpPr>
        <p:grpSpPr>
          <a:xfrm>
            <a:off x="526567" y="1435094"/>
            <a:ext cx="5948350" cy="5268878"/>
            <a:chOff x="526567" y="1435094"/>
            <a:chExt cx="5948350" cy="5268878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510EA250-A6A8-2623-1F18-464A6C6E6A46}"/>
                </a:ext>
              </a:extLst>
            </p:cNvPr>
            <p:cNvGrpSpPr/>
            <p:nvPr/>
          </p:nvGrpSpPr>
          <p:grpSpPr>
            <a:xfrm>
              <a:off x="526567" y="1435094"/>
              <a:ext cx="5948350" cy="5268878"/>
              <a:chOff x="332014" y="1499945"/>
              <a:chExt cx="5948350" cy="5268878"/>
            </a:xfrm>
          </p:grpSpPr>
          <p:pic>
            <p:nvPicPr>
              <p:cNvPr id="11" name="Picture 17" descr="A blue and white speckled background&#10;&#10;Description automatically generated">
                <a:extLst>
                  <a:ext uri="{FF2B5EF4-FFF2-40B4-BE49-F238E27FC236}">
                    <a16:creationId xmlns:a16="http://schemas.microsoft.com/office/drawing/2014/main" id="{2C757FA2-80F0-4CDC-5CCB-F93427B14D3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4496" t="20797" r="11458" b="23744"/>
              <a:stretch/>
            </p:blipFill>
            <p:spPr>
              <a:xfrm>
                <a:off x="332014" y="1850573"/>
                <a:ext cx="5948350" cy="4480955"/>
              </a:xfrm>
              <a:prstGeom prst="rect">
                <a:avLst/>
              </a:prstGeom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5B2B22D-53C2-EFAC-B2EC-D438EAFC432F}"/>
                  </a:ext>
                </a:extLst>
              </p:cNvPr>
              <p:cNvSpPr txBox="1"/>
              <p:nvPr/>
            </p:nvSpPr>
            <p:spPr>
              <a:xfrm>
                <a:off x="838129" y="6060937"/>
                <a:ext cx="4777248" cy="707886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 sz="2000" b="1"/>
                  <a:t>Workers/km</a:t>
                </a:r>
                <a:r>
                  <a:rPr lang="en-US" sz="2000" b="1" baseline="30000"/>
                  <a:t>2</a:t>
                </a:r>
                <a:endParaRPr lang="en-US" sz="2000" b="1"/>
              </a:p>
              <a:p>
                <a:pPr algn="ctr"/>
                <a:r>
                  <a:rPr lang="en-US" sz="2000"/>
                  <a:t>DFW </a:t>
                </a:r>
                <a:r>
                  <a:rPr lang="en-US" sz="2000">
                    <a:ea typeface="+mn-lt"/>
                    <a:cs typeface="+mn-lt"/>
                  </a:rPr>
                  <a:t>—</a:t>
                </a:r>
                <a:r>
                  <a:rPr lang="en-US" sz="2000"/>
                  <a:t> 2020</a:t>
                </a:r>
                <a:endParaRPr lang="en-US"/>
              </a:p>
            </p:txBody>
          </p: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1827CE21-65F9-E0C6-398C-53A19FBB8FDE}"/>
                  </a:ext>
                </a:extLst>
              </p:cNvPr>
              <p:cNvSpPr/>
              <p:nvPr/>
            </p:nvSpPr>
            <p:spPr>
              <a:xfrm>
                <a:off x="3482270" y="2957257"/>
                <a:ext cx="368644" cy="375936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21D7A1DA-C06C-0477-9273-92ACBFBF5146}"/>
                  </a:ext>
                </a:extLst>
              </p:cNvPr>
              <p:cNvSpPr/>
              <p:nvPr/>
            </p:nvSpPr>
            <p:spPr>
              <a:xfrm>
                <a:off x="3466876" y="3912490"/>
                <a:ext cx="183018" cy="183018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43DBE44-CA0C-F017-77CA-361904F15C2B}"/>
                  </a:ext>
                </a:extLst>
              </p:cNvPr>
              <p:cNvSpPr/>
              <p:nvPr/>
            </p:nvSpPr>
            <p:spPr>
              <a:xfrm>
                <a:off x="2282088" y="4055057"/>
                <a:ext cx="183018" cy="183018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001870D-5D36-EEC7-6AC8-D91DCF7CCF28}"/>
                  </a:ext>
                </a:extLst>
              </p:cNvPr>
              <p:cNvSpPr txBox="1"/>
              <p:nvPr/>
            </p:nvSpPr>
            <p:spPr>
              <a:xfrm>
                <a:off x="888766" y="5598418"/>
                <a:ext cx="1661652" cy="584775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600" b="1">
                    <a:solidFill>
                      <a:srgbClr val="36393B"/>
                    </a:solidFill>
                  </a:rPr>
                  <a:t>Traditional</a:t>
                </a:r>
                <a:endParaRPr lang="en-US">
                  <a:solidFill>
                    <a:srgbClr val="36393B"/>
                  </a:solidFill>
                </a:endParaRPr>
              </a:p>
              <a:p>
                <a:r>
                  <a:rPr lang="en-US" sz="1600" b="1">
                    <a:solidFill>
                      <a:srgbClr val="36393B"/>
                    </a:solidFill>
                  </a:rPr>
                  <a:t>Downtown</a:t>
                </a:r>
                <a:endParaRPr lang="en-US">
                  <a:solidFill>
                    <a:srgbClr val="36393B"/>
                  </a:solidFill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8CDDDE3-D389-162A-5A51-FA5CDA4CD7CD}"/>
                  </a:ext>
                </a:extLst>
              </p:cNvPr>
              <p:cNvSpPr txBox="1"/>
              <p:nvPr/>
            </p:nvSpPr>
            <p:spPr>
              <a:xfrm>
                <a:off x="1819494" y="1499945"/>
                <a:ext cx="1661652" cy="584775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600" b="1">
                    <a:solidFill>
                      <a:srgbClr val="36393B"/>
                    </a:solidFill>
                  </a:rPr>
                  <a:t>Alternative</a:t>
                </a:r>
                <a:endParaRPr lang="en-US">
                  <a:solidFill>
                    <a:srgbClr val="36393B"/>
                  </a:solidFill>
                </a:endParaRPr>
              </a:p>
              <a:p>
                <a:r>
                  <a:rPr lang="en-US" sz="1600" b="1">
                    <a:solidFill>
                      <a:srgbClr val="36393B"/>
                    </a:solidFill>
                  </a:rPr>
                  <a:t>Downtowns</a:t>
                </a:r>
                <a:endParaRPr lang="en-US">
                  <a:solidFill>
                    <a:srgbClr val="36393B"/>
                  </a:solidFill>
                </a:endParaRPr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EB9A3B76-8434-CB5E-BB64-EEB26F567711}"/>
                  </a:ext>
                </a:extLst>
              </p:cNvPr>
              <p:cNvSpPr/>
              <p:nvPr/>
            </p:nvSpPr>
            <p:spPr>
              <a:xfrm>
                <a:off x="3027537" y="3422671"/>
                <a:ext cx="347376" cy="329146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E5154E78-5089-2A2A-3DD1-45BED15D75AA}"/>
                  </a:ext>
                </a:extLst>
              </p:cNvPr>
              <p:cNvCxnSpPr/>
              <p:nvPr/>
            </p:nvCxnSpPr>
            <p:spPr>
              <a:xfrm flipV="1">
                <a:off x="1845953" y="4262911"/>
                <a:ext cx="446975" cy="1337954"/>
              </a:xfrm>
              <a:prstGeom prst="straightConnector1">
                <a:avLst/>
              </a:prstGeom>
              <a:ln w="28575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321D71E5-A7DA-9E5E-1829-8A433AD2F1A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096325" y="4164938"/>
                <a:ext cx="1410358" cy="1555669"/>
              </a:xfrm>
              <a:prstGeom prst="straightConnector1">
                <a:avLst/>
              </a:prstGeom>
              <a:ln w="28575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3660B637-C93D-D5FF-6F01-BAD073B382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75245" y="2052781"/>
                <a:ext cx="1255816" cy="539998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CD8ECBF1-A900-899B-25FE-3F73F890E69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06565" y="2052121"/>
                <a:ext cx="550391" cy="1361703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4C694A72-F9D0-9715-CC3F-13A360F71E1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45277" y="2042557"/>
                <a:ext cx="792680" cy="908955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60465E8F-0E99-BEC8-7A8D-95E78B40C970}"/>
                </a:ext>
              </a:extLst>
            </p:cNvPr>
            <p:cNvSpPr/>
            <p:nvPr/>
          </p:nvSpPr>
          <p:spPr>
            <a:xfrm>
              <a:off x="4140950" y="2525261"/>
              <a:ext cx="368644" cy="375936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E040D7E-6A34-6EDC-9656-83E3C64D6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16512" y="6382510"/>
            <a:ext cx="566928" cy="384048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637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>
            <a:extLst>
              <a:ext uri="{FF2B5EF4-FFF2-40B4-BE49-F238E27FC236}">
                <a16:creationId xmlns:a16="http://schemas.microsoft.com/office/drawing/2014/main" id="{218B672F-A338-7ED6-7017-A54DD87C7519}"/>
              </a:ext>
            </a:extLst>
          </p:cNvPr>
          <p:cNvGrpSpPr/>
          <p:nvPr/>
        </p:nvGrpSpPr>
        <p:grpSpPr>
          <a:xfrm>
            <a:off x="526567" y="1435094"/>
            <a:ext cx="5948350" cy="5268878"/>
            <a:chOff x="526567" y="1435094"/>
            <a:chExt cx="5948350" cy="5268878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85F7FA57-EFB1-1DE6-D1F3-3C3ABD68B5E4}"/>
                </a:ext>
              </a:extLst>
            </p:cNvPr>
            <p:cNvGrpSpPr/>
            <p:nvPr/>
          </p:nvGrpSpPr>
          <p:grpSpPr>
            <a:xfrm>
              <a:off x="526567" y="1435094"/>
              <a:ext cx="5948350" cy="5268878"/>
              <a:chOff x="332014" y="1499945"/>
              <a:chExt cx="5948350" cy="5268878"/>
            </a:xfrm>
          </p:grpSpPr>
          <p:pic>
            <p:nvPicPr>
              <p:cNvPr id="41" name="Picture 17" descr="A blue and white speckled background&#10;&#10;Description automatically generated">
                <a:extLst>
                  <a:ext uri="{FF2B5EF4-FFF2-40B4-BE49-F238E27FC236}">
                    <a16:creationId xmlns:a16="http://schemas.microsoft.com/office/drawing/2014/main" id="{6E6AE4A6-7403-A963-381D-BEECCB7DF9A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4496" t="20797" r="11458" b="23744"/>
              <a:stretch/>
            </p:blipFill>
            <p:spPr>
              <a:xfrm>
                <a:off x="332014" y="1850573"/>
                <a:ext cx="5948350" cy="4480955"/>
              </a:xfrm>
              <a:prstGeom prst="rect">
                <a:avLst/>
              </a:prstGeom>
            </p:spPr>
          </p:pic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ABFF2B83-7292-F1DB-0CD9-FAFFA9520E1E}"/>
                  </a:ext>
                </a:extLst>
              </p:cNvPr>
              <p:cNvSpPr txBox="1"/>
              <p:nvPr/>
            </p:nvSpPr>
            <p:spPr>
              <a:xfrm>
                <a:off x="838129" y="6060937"/>
                <a:ext cx="4777248" cy="707886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 sz="2000" b="1"/>
                  <a:t>Workers/km</a:t>
                </a:r>
                <a:r>
                  <a:rPr lang="en-US" sz="2000" b="1" baseline="30000"/>
                  <a:t>2</a:t>
                </a:r>
                <a:endParaRPr lang="en-US" sz="2000" b="1"/>
              </a:p>
              <a:p>
                <a:pPr algn="ctr"/>
                <a:r>
                  <a:rPr lang="en-US" sz="2000"/>
                  <a:t>DFW </a:t>
                </a:r>
                <a:r>
                  <a:rPr lang="en-US" sz="2000">
                    <a:ea typeface="+mn-lt"/>
                    <a:cs typeface="+mn-lt"/>
                  </a:rPr>
                  <a:t>—</a:t>
                </a:r>
                <a:r>
                  <a:rPr lang="en-US" sz="2000"/>
                  <a:t> 2020</a:t>
                </a:r>
                <a:endParaRPr lang="en-US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EBCA08F4-FB77-A84B-7723-0440059D0D4E}"/>
                  </a:ext>
                </a:extLst>
              </p:cNvPr>
              <p:cNvSpPr/>
              <p:nvPr/>
            </p:nvSpPr>
            <p:spPr>
              <a:xfrm>
                <a:off x="3482270" y="2957257"/>
                <a:ext cx="368644" cy="375936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089B3E77-440C-CCA6-09D2-FFC8B0E3A668}"/>
                  </a:ext>
                </a:extLst>
              </p:cNvPr>
              <p:cNvSpPr/>
              <p:nvPr/>
            </p:nvSpPr>
            <p:spPr>
              <a:xfrm>
                <a:off x="3466876" y="3912490"/>
                <a:ext cx="183018" cy="183018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DC0C20D4-6B17-2F61-D8C8-868BBA05A14F}"/>
                  </a:ext>
                </a:extLst>
              </p:cNvPr>
              <p:cNvSpPr/>
              <p:nvPr/>
            </p:nvSpPr>
            <p:spPr>
              <a:xfrm>
                <a:off x="2282088" y="4055057"/>
                <a:ext cx="183018" cy="183018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31E9CB39-AF2C-BEE3-8F91-E2B20EC98215}"/>
                  </a:ext>
                </a:extLst>
              </p:cNvPr>
              <p:cNvSpPr txBox="1"/>
              <p:nvPr/>
            </p:nvSpPr>
            <p:spPr>
              <a:xfrm>
                <a:off x="888766" y="5598418"/>
                <a:ext cx="1661652" cy="584775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600" b="1">
                    <a:solidFill>
                      <a:srgbClr val="36393B"/>
                    </a:solidFill>
                  </a:rPr>
                  <a:t>Traditional</a:t>
                </a:r>
                <a:endParaRPr lang="en-US">
                  <a:solidFill>
                    <a:srgbClr val="36393B"/>
                  </a:solidFill>
                </a:endParaRPr>
              </a:p>
              <a:p>
                <a:r>
                  <a:rPr lang="en-US" sz="1600" b="1">
                    <a:solidFill>
                      <a:srgbClr val="36393B"/>
                    </a:solidFill>
                  </a:rPr>
                  <a:t>Downtown</a:t>
                </a:r>
                <a:endParaRPr lang="en-US">
                  <a:solidFill>
                    <a:srgbClr val="36393B"/>
                  </a:solidFill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185F6A14-203D-4741-8F9F-AA0D30F88F98}"/>
                  </a:ext>
                </a:extLst>
              </p:cNvPr>
              <p:cNvSpPr txBox="1"/>
              <p:nvPr/>
            </p:nvSpPr>
            <p:spPr>
              <a:xfrm>
                <a:off x="1819494" y="1499945"/>
                <a:ext cx="1661652" cy="584775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600" b="1">
                    <a:solidFill>
                      <a:srgbClr val="36393B"/>
                    </a:solidFill>
                  </a:rPr>
                  <a:t>Alternative</a:t>
                </a:r>
                <a:endParaRPr lang="en-US">
                  <a:solidFill>
                    <a:srgbClr val="36393B"/>
                  </a:solidFill>
                </a:endParaRPr>
              </a:p>
              <a:p>
                <a:r>
                  <a:rPr lang="en-US" sz="1600" b="1">
                    <a:solidFill>
                      <a:srgbClr val="36393B"/>
                    </a:solidFill>
                  </a:rPr>
                  <a:t>Downtowns</a:t>
                </a:r>
                <a:endParaRPr lang="en-US">
                  <a:solidFill>
                    <a:srgbClr val="36393B"/>
                  </a:solidFill>
                </a:endParaRPr>
              </a:p>
            </p:txBody>
          </p:sp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C6B46B86-BB73-C66B-DFB4-07DF5DC99AFF}"/>
                  </a:ext>
                </a:extLst>
              </p:cNvPr>
              <p:cNvSpPr/>
              <p:nvPr/>
            </p:nvSpPr>
            <p:spPr>
              <a:xfrm>
                <a:off x="3027537" y="3422671"/>
                <a:ext cx="347376" cy="329146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9" name="Straight Arrow Connector 48">
                <a:extLst>
                  <a:ext uri="{FF2B5EF4-FFF2-40B4-BE49-F238E27FC236}">
                    <a16:creationId xmlns:a16="http://schemas.microsoft.com/office/drawing/2014/main" id="{7AD78F1F-71BB-EE6D-654E-07F5DA05A2CF}"/>
                  </a:ext>
                </a:extLst>
              </p:cNvPr>
              <p:cNvCxnSpPr/>
              <p:nvPr/>
            </p:nvCxnSpPr>
            <p:spPr>
              <a:xfrm flipV="1">
                <a:off x="1845953" y="4262911"/>
                <a:ext cx="446975" cy="1337954"/>
              </a:xfrm>
              <a:prstGeom prst="straightConnector1">
                <a:avLst/>
              </a:prstGeom>
              <a:ln w="28575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A60EC5E9-3ECA-B9C8-BADC-FAF37BBF283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096325" y="4164938"/>
                <a:ext cx="1410358" cy="1555669"/>
              </a:xfrm>
              <a:prstGeom prst="straightConnector1">
                <a:avLst/>
              </a:prstGeom>
              <a:ln w="28575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>
                <a:extLst>
                  <a:ext uri="{FF2B5EF4-FFF2-40B4-BE49-F238E27FC236}">
                    <a16:creationId xmlns:a16="http://schemas.microsoft.com/office/drawing/2014/main" id="{AC88B194-8872-0733-4D5A-73D1669F21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75245" y="2052781"/>
                <a:ext cx="1255816" cy="539998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51">
                <a:extLst>
                  <a:ext uri="{FF2B5EF4-FFF2-40B4-BE49-F238E27FC236}">
                    <a16:creationId xmlns:a16="http://schemas.microsoft.com/office/drawing/2014/main" id="{01C5B502-435A-CABB-C128-0F7F69F218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06565" y="2052121"/>
                <a:ext cx="550391" cy="1361703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52">
                <a:extLst>
                  <a:ext uri="{FF2B5EF4-FFF2-40B4-BE49-F238E27FC236}">
                    <a16:creationId xmlns:a16="http://schemas.microsoft.com/office/drawing/2014/main" id="{5A50DD6E-3A33-FBCF-9542-75C844A633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45277" y="2042557"/>
                <a:ext cx="792680" cy="908955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20838C90-1FB3-F207-A125-62B7067D9EBB}"/>
                </a:ext>
              </a:extLst>
            </p:cNvPr>
            <p:cNvSpPr/>
            <p:nvPr/>
          </p:nvSpPr>
          <p:spPr>
            <a:xfrm>
              <a:off x="4140950" y="2525261"/>
              <a:ext cx="368644" cy="375936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713E4B-BE48-63A9-AFB7-A548CDB53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>
                <a:ea typeface="+mj-lt"/>
                <a:cs typeface="+mj-lt"/>
              </a:rPr>
              <a:t>VERIFYING PREMISES </a:t>
            </a:r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0C9698E-DEDC-041C-DA4B-102B8E7504F7}"/>
              </a:ext>
            </a:extLst>
          </p:cNvPr>
          <p:cNvGrpSpPr/>
          <p:nvPr/>
        </p:nvGrpSpPr>
        <p:grpSpPr>
          <a:xfrm>
            <a:off x="7130142" y="683604"/>
            <a:ext cx="4474028" cy="3144919"/>
            <a:chOff x="7130142" y="770690"/>
            <a:chExt cx="4474028" cy="3144919"/>
          </a:xfrm>
        </p:grpSpPr>
        <p:pic>
          <p:nvPicPr>
            <p:cNvPr id="36" name="Picture 36" descr="A graph of different colored bars&#10;&#10;Description automatically generated">
              <a:extLst>
                <a:ext uri="{FF2B5EF4-FFF2-40B4-BE49-F238E27FC236}">
                  <a16:creationId xmlns:a16="http://schemas.microsoft.com/office/drawing/2014/main" id="{E30BEFEE-C123-8181-FF39-C47F70D492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30142" y="770690"/>
              <a:ext cx="4474028" cy="3144919"/>
            </a:xfrm>
            <a:prstGeom prst="rect">
              <a:avLst/>
            </a:prstGeom>
          </p:spPr>
        </p:pic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9166E6EA-1942-85AE-9B53-81E3065571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676862" y="1672999"/>
              <a:ext cx="981613" cy="83952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71FCCDBA-3913-2590-FC1E-00560A202CD9}"/>
              </a:ext>
            </a:extLst>
          </p:cNvPr>
          <p:cNvSpPr txBox="1"/>
          <p:nvPr/>
        </p:nvSpPr>
        <p:spPr>
          <a:xfrm>
            <a:off x="8666443" y="6309332"/>
            <a:ext cx="249768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i="1"/>
              <a:t>* More than 100Mbps, fast enough for remote/hybrid work</a:t>
            </a:r>
            <a:endParaRPr lang="en-US" sz="140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93A499E-C473-22EE-06B6-03E8642B1120}"/>
              </a:ext>
            </a:extLst>
          </p:cNvPr>
          <p:cNvSpPr/>
          <p:nvPr/>
        </p:nvSpPr>
        <p:spPr>
          <a:xfrm>
            <a:off x="-1815" y="1055628"/>
            <a:ext cx="6336631" cy="5801894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084C7C-9952-B4E8-273B-00B22CE28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16512" y="6382510"/>
            <a:ext cx="566928" cy="384048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40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96C74087-E00E-FC80-18F1-CF041E3F3AFE}"/>
              </a:ext>
            </a:extLst>
          </p:cNvPr>
          <p:cNvGrpSpPr/>
          <p:nvPr/>
        </p:nvGrpSpPr>
        <p:grpSpPr>
          <a:xfrm>
            <a:off x="526567" y="1435094"/>
            <a:ext cx="5948350" cy="5268878"/>
            <a:chOff x="526567" y="1435094"/>
            <a:chExt cx="5948350" cy="5268878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CA70E4D4-082C-85FF-5E22-B0BEE3556139}"/>
                </a:ext>
              </a:extLst>
            </p:cNvPr>
            <p:cNvGrpSpPr/>
            <p:nvPr/>
          </p:nvGrpSpPr>
          <p:grpSpPr>
            <a:xfrm>
              <a:off x="526567" y="1435094"/>
              <a:ext cx="5948350" cy="5268878"/>
              <a:chOff x="332014" y="1499945"/>
              <a:chExt cx="5948350" cy="5268878"/>
            </a:xfrm>
          </p:grpSpPr>
          <p:pic>
            <p:nvPicPr>
              <p:cNvPr id="49" name="Picture 17" descr="A blue and white speckled background&#10;&#10;Description automatically generated">
                <a:extLst>
                  <a:ext uri="{FF2B5EF4-FFF2-40B4-BE49-F238E27FC236}">
                    <a16:creationId xmlns:a16="http://schemas.microsoft.com/office/drawing/2014/main" id="{15ED9E52-49B8-6D56-1E11-951E6432A9F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4496" t="20797" r="11458" b="23744"/>
              <a:stretch/>
            </p:blipFill>
            <p:spPr>
              <a:xfrm>
                <a:off x="332014" y="1850573"/>
                <a:ext cx="5948350" cy="4480955"/>
              </a:xfrm>
              <a:prstGeom prst="rect">
                <a:avLst/>
              </a:prstGeom>
            </p:spPr>
          </p:pic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FDDB69B5-EF0F-A540-732B-0FC177558874}"/>
                  </a:ext>
                </a:extLst>
              </p:cNvPr>
              <p:cNvSpPr txBox="1"/>
              <p:nvPr/>
            </p:nvSpPr>
            <p:spPr>
              <a:xfrm>
                <a:off x="838129" y="6060937"/>
                <a:ext cx="4777248" cy="707886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 sz="2000" b="1"/>
                  <a:t>Workers/km</a:t>
                </a:r>
                <a:r>
                  <a:rPr lang="en-US" sz="2000" b="1" baseline="30000"/>
                  <a:t>2</a:t>
                </a:r>
                <a:endParaRPr lang="en-US" sz="2000" b="1"/>
              </a:p>
              <a:p>
                <a:pPr algn="ctr"/>
                <a:r>
                  <a:rPr lang="en-US" sz="2000"/>
                  <a:t>DFW </a:t>
                </a:r>
                <a:r>
                  <a:rPr lang="en-US" sz="2000">
                    <a:ea typeface="+mn-lt"/>
                    <a:cs typeface="+mn-lt"/>
                  </a:rPr>
                  <a:t>—</a:t>
                </a:r>
                <a:r>
                  <a:rPr lang="en-US" sz="2000"/>
                  <a:t> 2020</a:t>
                </a:r>
                <a:endParaRPr lang="en-US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BBE00DFB-12DC-B380-70D5-C5C484FA74F1}"/>
                  </a:ext>
                </a:extLst>
              </p:cNvPr>
              <p:cNvSpPr/>
              <p:nvPr/>
            </p:nvSpPr>
            <p:spPr>
              <a:xfrm>
                <a:off x="3482270" y="2957257"/>
                <a:ext cx="368644" cy="375936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3E6074BA-5C81-92EC-360C-C4D393D733DC}"/>
                  </a:ext>
                </a:extLst>
              </p:cNvPr>
              <p:cNvSpPr/>
              <p:nvPr/>
            </p:nvSpPr>
            <p:spPr>
              <a:xfrm>
                <a:off x="3466876" y="3912490"/>
                <a:ext cx="183018" cy="183018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02F6D382-0D22-0829-98EF-3D9E6B97227B}"/>
                  </a:ext>
                </a:extLst>
              </p:cNvPr>
              <p:cNvSpPr/>
              <p:nvPr/>
            </p:nvSpPr>
            <p:spPr>
              <a:xfrm>
                <a:off x="2282088" y="4055057"/>
                <a:ext cx="183018" cy="183018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73463B56-9F61-3F63-0F84-3C4337DD7789}"/>
                  </a:ext>
                </a:extLst>
              </p:cNvPr>
              <p:cNvSpPr txBox="1"/>
              <p:nvPr/>
            </p:nvSpPr>
            <p:spPr>
              <a:xfrm>
                <a:off x="888766" y="5598418"/>
                <a:ext cx="1661652" cy="584775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600" b="1">
                    <a:solidFill>
                      <a:srgbClr val="36393B"/>
                    </a:solidFill>
                  </a:rPr>
                  <a:t>Traditional</a:t>
                </a:r>
                <a:endParaRPr lang="en-US">
                  <a:solidFill>
                    <a:srgbClr val="36393B"/>
                  </a:solidFill>
                </a:endParaRPr>
              </a:p>
              <a:p>
                <a:r>
                  <a:rPr lang="en-US" sz="1600" b="1">
                    <a:solidFill>
                      <a:srgbClr val="36393B"/>
                    </a:solidFill>
                  </a:rPr>
                  <a:t>Downtown</a:t>
                </a:r>
                <a:endParaRPr lang="en-US">
                  <a:solidFill>
                    <a:srgbClr val="36393B"/>
                  </a:solidFill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EC060F9A-55F8-7E35-FCED-29DE1414BBD8}"/>
                  </a:ext>
                </a:extLst>
              </p:cNvPr>
              <p:cNvSpPr txBox="1"/>
              <p:nvPr/>
            </p:nvSpPr>
            <p:spPr>
              <a:xfrm>
                <a:off x="1819494" y="1499945"/>
                <a:ext cx="1661652" cy="584775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600" b="1">
                    <a:solidFill>
                      <a:srgbClr val="36393B"/>
                    </a:solidFill>
                  </a:rPr>
                  <a:t>Alternative</a:t>
                </a:r>
                <a:endParaRPr lang="en-US">
                  <a:solidFill>
                    <a:srgbClr val="36393B"/>
                  </a:solidFill>
                </a:endParaRPr>
              </a:p>
              <a:p>
                <a:r>
                  <a:rPr lang="en-US" sz="1600" b="1">
                    <a:solidFill>
                      <a:srgbClr val="36393B"/>
                    </a:solidFill>
                  </a:rPr>
                  <a:t>Downtowns</a:t>
                </a:r>
                <a:endParaRPr lang="en-US">
                  <a:solidFill>
                    <a:srgbClr val="36393B"/>
                  </a:solidFill>
                </a:endParaRPr>
              </a:p>
            </p:txBody>
          </p:sp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899E6D19-79D7-77ED-1936-26BE62EDC901}"/>
                  </a:ext>
                </a:extLst>
              </p:cNvPr>
              <p:cNvSpPr/>
              <p:nvPr/>
            </p:nvSpPr>
            <p:spPr>
              <a:xfrm>
                <a:off x="3027537" y="3422671"/>
                <a:ext cx="347376" cy="329146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Arrow Connector 56">
                <a:extLst>
                  <a:ext uri="{FF2B5EF4-FFF2-40B4-BE49-F238E27FC236}">
                    <a16:creationId xmlns:a16="http://schemas.microsoft.com/office/drawing/2014/main" id="{5B1E2047-3368-16D4-41A4-8EFC00E342AB}"/>
                  </a:ext>
                </a:extLst>
              </p:cNvPr>
              <p:cNvCxnSpPr/>
              <p:nvPr/>
            </p:nvCxnSpPr>
            <p:spPr>
              <a:xfrm flipV="1">
                <a:off x="1845953" y="4262911"/>
                <a:ext cx="446975" cy="1337954"/>
              </a:xfrm>
              <a:prstGeom prst="straightConnector1">
                <a:avLst/>
              </a:prstGeom>
              <a:ln w="28575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Arrow Connector 57">
                <a:extLst>
                  <a:ext uri="{FF2B5EF4-FFF2-40B4-BE49-F238E27FC236}">
                    <a16:creationId xmlns:a16="http://schemas.microsoft.com/office/drawing/2014/main" id="{5756920A-E294-30F5-E4B0-40A49649727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096325" y="4164938"/>
                <a:ext cx="1410358" cy="1555669"/>
              </a:xfrm>
              <a:prstGeom prst="straightConnector1">
                <a:avLst/>
              </a:prstGeom>
              <a:ln w="28575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Arrow Connector 58">
                <a:extLst>
                  <a:ext uri="{FF2B5EF4-FFF2-40B4-BE49-F238E27FC236}">
                    <a16:creationId xmlns:a16="http://schemas.microsoft.com/office/drawing/2014/main" id="{4C6CFF41-2F59-E364-26EE-A65D430701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75245" y="2052781"/>
                <a:ext cx="1255816" cy="539998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Arrow Connector 59">
                <a:extLst>
                  <a:ext uri="{FF2B5EF4-FFF2-40B4-BE49-F238E27FC236}">
                    <a16:creationId xmlns:a16="http://schemas.microsoft.com/office/drawing/2014/main" id="{624ACCCD-856A-403F-162D-4DA3D3EDF55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06565" y="2052121"/>
                <a:ext cx="550391" cy="1361703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Arrow Connector 60">
                <a:extLst>
                  <a:ext uri="{FF2B5EF4-FFF2-40B4-BE49-F238E27FC236}">
                    <a16:creationId xmlns:a16="http://schemas.microsoft.com/office/drawing/2014/main" id="{9F0B5E8F-6CCA-EA4D-E645-FD6BAAB453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45277" y="2042557"/>
                <a:ext cx="792680" cy="908955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2A7ED43D-9CA4-695D-A113-936BA9B3CA09}"/>
                </a:ext>
              </a:extLst>
            </p:cNvPr>
            <p:cNvSpPr/>
            <p:nvPr/>
          </p:nvSpPr>
          <p:spPr>
            <a:xfrm>
              <a:off x="4140950" y="2525261"/>
              <a:ext cx="368644" cy="375936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713E4B-BE48-63A9-AFB7-A548CDB53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/>
              <a:t>VERIFYING PREMISES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E89F690-0FA1-AAD4-4CC3-F35BC5BD42E2}"/>
              </a:ext>
            </a:extLst>
          </p:cNvPr>
          <p:cNvSpPr/>
          <p:nvPr/>
        </p:nvSpPr>
        <p:spPr>
          <a:xfrm>
            <a:off x="-1815" y="1055628"/>
            <a:ext cx="6336631" cy="5801894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46BE9E5-2ECB-C74C-44CD-1F0C1B55BE1A}"/>
              </a:ext>
            </a:extLst>
          </p:cNvPr>
          <p:cNvGrpSpPr/>
          <p:nvPr/>
        </p:nvGrpSpPr>
        <p:grpSpPr>
          <a:xfrm>
            <a:off x="7130142" y="683604"/>
            <a:ext cx="4474028" cy="3144919"/>
            <a:chOff x="7130142" y="770690"/>
            <a:chExt cx="4474028" cy="3144919"/>
          </a:xfrm>
        </p:grpSpPr>
        <p:pic>
          <p:nvPicPr>
            <p:cNvPr id="42" name="Picture 36" descr="A graph of different colored bars&#10;&#10;Description automatically generated">
              <a:extLst>
                <a:ext uri="{FF2B5EF4-FFF2-40B4-BE49-F238E27FC236}">
                  <a16:creationId xmlns:a16="http://schemas.microsoft.com/office/drawing/2014/main" id="{ED058B39-A241-20AA-4C8F-392BD8065E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30142" y="770690"/>
              <a:ext cx="4474028" cy="3144919"/>
            </a:xfrm>
            <a:prstGeom prst="rect">
              <a:avLst/>
            </a:prstGeom>
          </p:spPr>
        </p:pic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BD8E5C3F-F7E2-BA38-292D-159F63AC57DE}"/>
                </a:ext>
              </a:extLst>
            </p:cNvPr>
            <p:cNvCxnSpPr/>
            <p:nvPr/>
          </p:nvCxnSpPr>
          <p:spPr>
            <a:xfrm flipV="1">
              <a:off x="9676862" y="1686910"/>
              <a:ext cx="1038058" cy="82561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063DF24-448D-3C14-B267-56F12EAC42E6}"/>
              </a:ext>
            </a:extLst>
          </p:cNvPr>
          <p:cNvSpPr/>
          <p:nvPr/>
        </p:nvSpPr>
        <p:spPr>
          <a:xfrm>
            <a:off x="7166333" y="794560"/>
            <a:ext cx="4572000" cy="2993763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45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926C6C71-E425-181A-4E75-C7846B57F6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8114" y="3717055"/>
            <a:ext cx="4376057" cy="314136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0F965D-D38C-6948-172C-A2244C3F4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16512" y="6382510"/>
            <a:ext cx="566928" cy="384048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055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8C86F-B683-E697-DDE9-F09F23662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149" y="166088"/>
            <a:ext cx="10973408" cy="1317879"/>
          </a:xfrm>
        </p:spPr>
        <p:txBody>
          <a:bodyPr/>
          <a:lstStyle/>
          <a:p>
            <a:pPr algn="l"/>
            <a:r>
              <a:rPr lang="en-US"/>
              <a:t>Do these areas have greater opportunities? </a:t>
            </a:r>
          </a:p>
        </p:txBody>
      </p:sp>
      <p:pic>
        <p:nvPicPr>
          <p:cNvPr id="4" name="Picture 4" descr="Home - Historic Granbury Merchants Association">
            <a:extLst>
              <a:ext uri="{FF2B5EF4-FFF2-40B4-BE49-F238E27FC236}">
                <a16:creationId xmlns:a16="http://schemas.microsoft.com/office/drawing/2014/main" id="{3FF607E6-6999-37BA-50B4-9EBAD1C3910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13523"/>
          <a:stretch/>
        </p:blipFill>
        <p:spPr>
          <a:xfrm>
            <a:off x="1871832" y="2469110"/>
            <a:ext cx="9924724" cy="4387571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D6531A-BB2C-92E9-A188-5404AD921379}"/>
              </a:ext>
            </a:extLst>
          </p:cNvPr>
          <p:cNvSpPr txBox="1"/>
          <p:nvPr/>
        </p:nvSpPr>
        <p:spPr>
          <a:xfrm>
            <a:off x="1871708" y="3018406"/>
            <a:ext cx="2278602" cy="369332"/>
          </a:xfrm>
          <a:prstGeom prst="rect">
            <a:avLst/>
          </a:prstGeom>
          <a:solidFill>
            <a:srgbClr val="DBDFFA">
              <a:alpha val="55000"/>
            </a:srgb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Granbury, TX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E4F8F1-C9BB-5B05-6909-B687450E2DA5}"/>
              </a:ext>
            </a:extLst>
          </p:cNvPr>
          <p:cNvSpPr txBox="1"/>
          <p:nvPr/>
        </p:nvSpPr>
        <p:spPr>
          <a:xfrm>
            <a:off x="3906174" y="1523999"/>
            <a:ext cx="767918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3600"/>
              <a:t>and how can we measure growth? 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6530F6-5B54-1999-D52C-564D33EAE7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16512" y="6382510"/>
            <a:ext cx="566928" cy="384048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6351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3" descr="A graph of a line&#10;&#10;Description automatically generated">
            <a:extLst>
              <a:ext uri="{FF2B5EF4-FFF2-40B4-BE49-F238E27FC236}">
                <a16:creationId xmlns:a16="http://schemas.microsoft.com/office/drawing/2014/main" id="{966454F1-DC18-140C-8970-01D5DE58CB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48700" y="1725363"/>
            <a:ext cx="10199938" cy="513338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B0B7F2-306D-6E62-6333-04E217DE4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Rate of Domestic Migration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B22D05-8433-F75B-5446-320F765DDDB0}"/>
              </a:ext>
            </a:extLst>
          </p:cNvPr>
          <p:cNvSpPr txBox="1"/>
          <p:nvPr/>
        </p:nvSpPr>
        <p:spPr>
          <a:xfrm>
            <a:off x="6781502" y="1775029"/>
            <a:ext cx="127267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COVID-19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248E8BA-843F-4B83-B872-394416486EEB}"/>
              </a:ext>
            </a:extLst>
          </p:cNvPr>
          <p:cNvCxnSpPr/>
          <p:nvPr/>
        </p:nvCxnSpPr>
        <p:spPr>
          <a:xfrm>
            <a:off x="7293048" y="2087535"/>
            <a:ext cx="404916" cy="87132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3BD34AD-DA34-69D1-067B-A68B7DC0CBA6}"/>
              </a:ext>
            </a:extLst>
          </p:cNvPr>
          <p:cNvSpPr txBox="1"/>
          <p:nvPr/>
        </p:nvSpPr>
        <p:spPr>
          <a:xfrm>
            <a:off x="9194503" y="1671052"/>
            <a:ext cx="3097462" cy="32316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Top Cities in US:</a:t>
            </a:r>
          </a:p>
          <a:p>
            <a:pPr marL="342900" indent="-342900">
              <a:buAutoNum type="arabicPeriod"/>
            </a:pPr>
            <a:r>
              <a:rPr lang="en-US">
                <a:ea typeface="+mn-lt"/>
                <a:cs typeface="+mn-lt"/>
              </a:rPr>
              <a:t>Jefferson, GA</a:t>
            </a:r>
            <a:endParaRPr lang="en-US"/>
          </a:p>
          <a:p>
            <a:pPr marL="342900" indent="-342900">
              <a:buAutoNum type="arabicPeriod"/>
            </a:pPr>
            <a:r>
              <a:rPr lang="en-US">
                <a:ea typeface="+mn-lt"/>
                <a:cs typeface="+mn-lt"/>
              </a:rPr>
              <a:t>Pahrump, NV</a:t>
            </a:r>
          </a:p>
          <a:p>
            <a:pPr marL="342900" indent="-342900">
              <a:buAutoNum type="arabicPeriod"/>
            </a:pPr>
            <a:r>
              <a:rPr lang="en-US" b="1">
                <a:ea typeface="+mn-lt"/>
                <a:cs typeface="+mn-lt"/>
              </a:rPr>
              <a:t>Granbury, TX</a:t>
            </a:r>
          </a:p>
          <a:p>
            <a:pPr marL="342900" indent="-342900">
              <a:buAutoNum type="arabicPeriod"/>
            </a:pPr>
            <a:r>
              <a:rPr lang="en-US" u="sng">
                <a:ea typeface="+mn-lt"/>
                <a:cs typeface="+mn-lt"/>
              </a:rPr>
              <a:t>Rockport, TX</a:t>
            </a:r>
            <a:endParaRPr lang="en-US" u="sng"/>
          </a:p>
          <a:p>
            <a:pPr marL="342900" indent="-342900">
              <a:buAutoNum type="arabicPeriod"/>
            </a:pPr>
            <a:r>
              <a:rPr lang="en-US">
                <a:ea typeface="+mn-lt"/>
                <a:cs typeface="+mn-lt"/>
              </a:rPr>
              <a:t>Prineville, OR</a:t>
            </a:r>
          </a:p>
          <a:p>
            <a:pPr marL="342900" indent="-342900">
              <a:buAutoNum type="arabicPeriod"/>
            </a:pPr>
            <a:r>
              <a:rPr lang="en-US">
                <a:ea typeface="+mn-lt"/>
                <a:cs typeface="+mn-lt"/>
              </a:rPr>
              <a:t>Crossville, TN</a:t>
            </a:r>
          </a:p>
          <a:p>
            <a:pPr marL="342900" indent="-342900">
              <a:buAutoNum type="arabicPeriod"/>
            </a:pPr>
            <a:r>
              <a:rPr lang="en-US" b="1">
                <a:ea typeface="+mn-lt"/>
                <a:cs typeface="+mn-lt"/>
              </a:rPr>
              <a:t>Bonham, TX</a:t>
            </a:r>
          </a:p>
          <a:p>
            <a:pPr marL="342900" indent="-342900">
              <a:buAutoNum type="arabicPeriod"/>
            </a:pPr>
            <a:r>
              <a:rPr lang="en-US" u="sng"/>
              <a:t>Fredericksburg, TX</a:t>
            </a:r>
            <a:endParaRPr lang="en-US" u="sng">
              <a:ea typeface="+mn-lt"/>
              <a:cs typeface="+mn-lt"/>
            </a:endParaRPr>
          </a:p>
          <a:p>
            <a:pPr marL="342900" indent="-342900">
              <a:buAutoNum type="arabicPeriod"/>
            </a:pPr>
            <a:r>
              <a:rPr lang="en-US">
                <a:ea typeface="+mn-lt"/>
                <a:cs typeface="+mn-lt"/>
              </a:rPr>
              <a:t>Shelton, WA</a:t>
            </a:r>
          </a:p>
          <a:p>
            <a:pPr marL="342900" indent="-342900">
              <a:buAutoNum type="arabicPeriod"/>
            </a:pPr>
            <a:r>
              <a:rPr lang="en-US">
                <a:ea typeface="+mn-lt"/>
                <a:cs typeface="+mn-lt"/>
              </a:rPr>
              <a:t>Centralia, WA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7D7909-3A92-2160-39B1-7CCC74F0E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16512" y="6382510"/>
            <a:ext cx="566928" cy="384048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9333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57FDD-8D80-D1FC-DEBB-BEA38461D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797" y="409576"/>
            <a:ext cx="11342702" cy="1325563"/>
          </a:xfrm>
        </p:spPr>
        <p:txBody>
          <a:bodyPr/>
          <a:lstStyle/>
          <a:p>
            <a:r>
              <a:rPr lang="en-US" sz="2400"/>
              <a:t>Monetary benefit of living near a metro</a:t>
            </a:r>
          </a:p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95946C-65B6-A9DA-5707-7160BF754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16512" y="6382510"/>
            <a:ext cx="566928" cy="384048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15</a:t>
            </a:fld>
            <a:endParaRPr lang="en-US"/>
          </a:p>
        </p:txBody>
      </p:sp>
      <p:pic>
        <p:nvPicPr>
          <p:cNvPr id="3" name="Picture 4" descr="A graph with different colored rectangles&#10;&#10;Description automatically generated">
            <a:extLst>
              <a:ext uri="{FF2B5EF4-FFF2-40B4-BE49-F238E27FC236}">
                <a16:creationId xmlns:a16="http://schemas.microsoft.com/office/drawing/2014/main" id="{CDB938E2-2EBA-F290-948A-D6B9E5CB8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6744" y="1464244"/>
            <a:ext cx="6389349" cy="5183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785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D7B11-595E-BAC8-6AA9-227A709DA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Monetary Benefits of living outside of metros increase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B54328E-0BD4-694F-3680-C832B2614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16512" y="6382510"/>
            <a:ext cx="566928" cy="384048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16</a:t>
            </a:fld>
            <a:endParaRPr lang="en-US"/>
          </a:p>
        </p:txBody>
      </p:sp>
      <p:pic>
        <p:nvPicPr>
          <p:cNvPr id="6" name="Picture 6" descr="A graph showing a line of value&#10;&#10;Description automatically generated">
            <a:extLst>
              <a:ext uri="{FF2B5EF4-FFF2-40B4-BE49-F238E27FC236}">
                <a16:creationId xmlns:a16="http://schemas.microsoft.com/office/drawing/2014/main" id="{4F06D916-DD1F-CD53-0497-E1F5F6A00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7664" y="2703331"/>
            <a:ext cx="4888831" cy="3564521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9B4C346-6C7E-4AE9-962B-48F1741129FD}"/>
              </a:ext>
            </a:extLst>
          </p:cNvPr>
          <p:cNvCxnSpPr/>
          <p:nvPr/>
        </p:nvCxnSpPr>
        <p:spPr>
          <a:xfrm flipV="1">
            <a:off x="9896640" y="3551990"/>
            <a:ext cx="1141665" cy="122454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6" descr="A graph showing the average home value&#10;&#10;Description automatically generated">
            <a:extLst>
              <a:ext uri="{FF2B5EF4-FFF2-40B4-BE49-F238E27FC236}">
                <a16:creationId xmlns:a16="http://schemas.microsoft.com/office/drawing/2014/main" id="{F2E6711B-339F-777F-5349-50FAFD94B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8" y="1584187"/>
            <a:ext cx="6388847" cy="4795273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6482B94-B4C3-F485-D708-FB382DABF4B0}"/>
              </a:ext>
            </a:extLst>
          </p:cNvPr>
          <p:cNvSpPr/>
          <p:nvPr/>
        </p:nvSpPr>
        <p:spPr>
          <a:xfrm>
            <a:off x="8951360" y="5299753"/>
            <a:ext cx="2256033" cy="64213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rgbClr val="36393B"/>
                </a:solidFill>
                <a:ea typeface="+mn-lt"/>
                <a:cs typeface="+mn-lt"/>
              </a:rPr>
              <a:t>Average increase of $8,447 per year since 2015!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810715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F3950-EB29-B215-F994-21D6888E2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2B588-6545-9AFF-0D1E-9F54471D8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33" y="1651836"/>
            <a:ext cx="11084939" cy="5033127"/>
          </a:xfrm>
        </p:spPr>
        <p:txBody>
          <a:bodyPr vert="horz" lIns="0" tIns="0" rIns="0" bIns="0" rtlCol="0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/>
              <a:t>National trends indicate </a:t>
            </a:r>
            <a:r>
              <a:rPr lang="en-US" dirty="0">
                <a:ea typeface="+mn-lt"/>
                <a:cs typeface="+mn-lt"/>
              </a:rPr>
              <a:t>greater </a:t>
            </a:r>
            <a:r>
              <a:rPr lang="en-US" b="1" dirty="0">
                <a:ea typeface="+mn-lt"/>
                <a:cs typeface="+mn-lt"/>
              </a:rPr>
              <a:t>internet access</a:t>
            </a:r>
            <a:r>
              <a:rPr lang="en-US" dirty="0">
                <a:ea typeface="+mn-lt"/>
                <a:cs typeface="+mn-lt"/>
              </a:rPr>
              <a:t>, increased </a:t>
            </a:r>
            <a:r>
              <a:rPr lang="en-US" b="1" dirty="0"/>
              <a:t>remote/hybrid work</a:t>
            </a:r>
            <a:r>
              <a:rPr lang="en-US" dirty="0"/>
              <a:t>, and </a:t>
            </a:r>
            <a:r>
              <a:rPr lang="en-US" b="1" dirty="0"/>
              <a:t>alternative downtowns</a:t>
            </a:r>
            <a:r>
              <a:rPr lang="en-US" dirty="0"/>
              <a:t>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Domestic migration </a:t>
            </a:r>
            <a:r>
              <a:rPr lang="en-US" dirty="0"/>
              <a:t>to liminal cities</a:t>
            </a:r>
            <a:r>
              <a:rPr lang="en-US" b="1" dirty="0"/>
              <a:t> </a:t>
            </a:r>
            <a:r>
              <a:rPr lang="en-US" b="1" dirty="0">
                <a:ea typeface="+mn-lt"/>
                <a:cs typeface="+mn-lt"/>
              </a:rPr>
              <a:t>has spiked</a:t>
            </a:r>
            <a:r>
              <a:rPr lang="en-US" dirty="0"/>
              <a:t>, while metros trend down. 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Housing prices remain lower</a:t>
            </a:r>
            <a:r>
              <a:rPr lang="en-US" dirty="0"/>
              <a:t> in liminal cities, supporting a growing incentive to purchase outside of large metros.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Proximity to metros</a:t>
            </a:r>
            <a:r>
              <a:rPr lang="en-US" dirty="0"/>
              <a:t> remains key for </a:t>
            </a:r>
            <a:r>
              <a:rPr lang="en-US" b="1" dirty="0"/>
              <a:t>high income hybrid jobs</a:t>
            </a:r>
            <a:r>
              <a:rPr lang="en-US" dirty="0"/>
              <a:t>. 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Our </a:t>
            </a:r>
            <a:r>
              <a:rPr lang="en-US" b="1" dirty="0">
                <a:ea typeface="+mn-lt"/>
                <a:cs typeface="+mn-lt"/>
              </a:rPr>
              <a:t>comprehensive </a:t>
            </a:r>
            <a:r>
              <a:rPr lang="en-US" b="1" dirty="0"/>
              <a:t>dataset</a:t>
            </a:r>
            <a:r>
              <a:rPr lang="en-US" dirty="0"/>
              <a:t> will be available for </a:t>
            </a:r>
            <a:r>
              <a:rPr lang="en-US" b="1" dirty="0"/>
              <a:t>further research</a:t>
            </a:r>
            <a:r>
              <a:rPr lang="en-US" dirty="0"/>
              <a:t>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047D1E-1EF2-3540-4034-8115D9175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16512" y="6382510"/>
            <a:ext cx="566928" cy="384048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17</a:t>
            </a:fld>
            <a:endParaRPr lang="en-US"/>
          </a:p>
        </p:txBody>
      </p:sp>
      <p:pic>
        <p:nvPicPr>
          <p:cNvPr id="8" name="Picture 9" descr="A sign on a wood wall&#10;&#10;Description automatically generated">
            <a:extLst>
              <a:ext uri="{FF2B5EF4-FFF2-40B4-BE49-F238E27FC236}">
                <a16:creationId xmlns:a16="http://schemas.microsoft.com/office/drawing/2014/main" id="{5E820A1A-51EF-143B-2970-816433D82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5928" y="171402"/>
            <a:ext cx="3652251" cy="1996671"/>
          </a:xfrm>
          <a:prstGeom prst="rect">
            <a:avLst/>
          </a:prstGeom>
        </p:spPr>
      </p:pic>
      <p:pic>
        <p:nvPicPr>
          <p:cNvPr id="10" name="Picture 8" descr="A two white street signs with black arrows&#10;&#10;Description automatically generated">
            <a:extLst>
              <a:ext uri="{FF2B5EF4-FFF2-40B4-BE49-F238E27FC236}">
                <a16:creationId xmlns:a16="http://schemas.microsoft.com/office/drawing/2014/main" id="{BB459D0D-6B94-6937-FB07-940385090E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4476"/>
          <a:stretch/>
        </p:blipFill>
        <p:spPr>
          <a:xfrm>
            <a:off x="9601868" y="4167187"/>
            <a:ext cx="2346157" cy="127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954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2A6769-3731-F5A7-D2FC-DA19F35F6D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/>
              <a:t>Metropolitain Areas </a:t>
            </a:r>
            <a:r>
              <a:rPr lang="en-US">
                <a:solidFill>
                  <a:schemeClr val="accent2">
                    <a:lumMod val="50000"/>
                  </a:schemeClr>
                </a:solidFill>
              </a:rPr>
              <a:t>Grow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D004DC-993E-FB1B-B6AE-BFF505A9D4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/>
              <a:t>Rural Areas </a:t>
            </a:r>
            <a:r>
              <a:rPr lang="en-US">
                <a:solidFill>
                  <a:schemeClr val="accent4">
                    <a:lumMod val="75000"/>
                  </a:schemeClr>
                </a:solidFill>
              </a:rPr>
              <a:t>Stagnate/Shrink</a:t>
            </a:r>
          </a:p>
        </p:txBody>
      </p:sp>
      <p:pic>
        <p:nvPicPr>
          <p:cNvPr id="7" name="Picture 8" descr="Downtown&quot; Crawford, Texas, a tiny McLennon County place that swelled during  the presidential administration of George W. Bush, who spent much time at  his nearby Prairie Chapel Ranch in the early 2000s.">
            <a:extLst>
              <a:ext uri="{FF2B5EF4-FFF2-40B4-BE49-F238E27FC236}">
                <a16:creationId xmlns:a16="http://schemas.microsoft.com/office/drawing/2014/main" id="{AD8475CA-8578-E6EF-D3E7-F03CB6402BA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2"/>
          <a:srcRect t="9370" b="166"/>
          <a:stretch/>
        </p:blipFill>
        <p:spPr>
          <a:xfrm>
            <a:off x="6181725" y="2778387"/>
            <a:ext cx="5183188" cy="3145025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30FE1CBC-E759-5F61-A55E-C106C70D6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LONG-STANDING TREND:</a:t>
            </a:r>
          </a:p>
        </p:txBody>
      </p:sp>
      <p:pic>
        <p:nvPicPr>
          <p:cNvPr id="8" name="Picture 4" descr="A city skyline at night&#10;&#10;Description automatically generated">
            <a:extLst>
              <a:ext uri="{FF2B5EF4-FFF2-40B4-BE49-F238E27FC236}">
                <a16:creationId xmlns:a16="http://schemas.microsoft.com/office/drawing/2014/main" id="{A85D387B-2D0F-38ED-AB79-68ECB308F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118" y="2778156"/>
            <a:ext cx="5138880" cy="3145931"/>
          </a:xfrm>
          <a:prstGeom prst="rect">
            <a:avLst/>
          </a:prstGeom>
        </p:spPr>
      </p:pic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5619141-F421-EAC3-A606-A0593CEC52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16512" y="6382510"/>
            <a:ext cx="566928" cy="384048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306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7F9E848-D68E-3B07-FC1C-9C3D655D688A}"/>
              </a:ext>
            </a:extLst>
          </p:cNvPr>
          <p:cNvSpPr txBox="1"/>
          <p:nvPr/>
        </p:nvSpPr>
        <p:spPr>
          <a:xfrm>
            <a:off x="548130" y="2116158"/>
            <a:ext cx="10967848" cy="2554545"/>
          </a:xfrm>
          <a:prstGeom prst="rect">
            <a:avLst/>
          </a:prstGeom>
          <a:solidFill>
            <a:schemeClr val="tx2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US" sz="3200">
              <a:solidFill>
                <a:srgbClr val="36393B"/>
              </a:solidFill>
              <a:latin typeface="Avenir Next LT Pro"/>
              <a:cs typeface="Arial"/>
            </a:endParaRPr>
          </a:p>
          <a:p>
            <a:pPr algn="ctr"/>
            <a:r>
              <a:rPr lang="en-US" sz="3200">
                <a:solidFill>
                  <a:srgbClr val="36393B"/>
                </a:solidFill>
                <a:latin typeface="Avenir Next LT Pro"/>
                <a:cs typeface="Arial"/>
              </a:rPr>
              <a:t>Will greater</a:t>
            </a:r>
            <a:r>
              <a:rPr lang="en-US" sz="3200" b="1">
                <a:solidFill>
                  <a:srgbClr val="36393B"/>
                </a:solidFill>
                <a:latin typeface="Avenir Next LT Pro"/>
                <a:cs typeface="Arial"/>
              </a:rPr>
              <a:t> high-speed internet</a:t>
            </a:r>
            <a:r>
              <a:rPr lang="en-US" sz="3200">
                <a:solidFill>
                  <a:srgbClr val="36393B"/>
                </a:solidFill>
                <a:latin typeface="Avenir Next LT Pro"/>
                <a:cs typeface="Arial"/>
              </a:rPr>
              <a:t> access,</a:t>
            </a:r>
          </a:p>
          <a:p>
            <a:pPr algn="ctr"/>
            <a:r>
              <a:rPr lang="en-US" sz="3200" b="1">
                <a:solidFill>
                  <a:srgbClr val="36393B"/>
                </a:solidFill>
                <a:latin typeface="Avenir Next LT Pro"/>
                <a:cs typeface="Arial"/>
              </a:rPr>
              <a:t>alternative downtowns</a:t>
            </a:r>
            <a:r>
              <a:rPr lang="en-US" sz="3200">
                <a:solidFill>
                  <a:srgbClr val="36393B"/>
                </a:solidFill>
                <a:latin typeface="Avenir Next LT Pro"/>
                <a:cs typeface="Arial"/>
              </a:rPr>
              <a:t>, and </a:t>
            </a:r>
            <a:r>
              <a:rPr lang="en-US" sz="3200" b="1">
                <a:solidFill>
                  <a:srgbClr val="36393B"/>
                </a:solidFill>
                <a:latin typeface="Avenir Next LT Pro"/>
                <a:cs typeface="Arial"/>
              </a:rPr>
              <a:t>hybrid work</a:t>
            </a:r>
            <a:r>
              <a:rPr lang="en-US" sz="3200">
                <a:solidFill>
                  <a:srgbClr val="36393B"/>
                </a:solidFill>
                <a:latin typeface="Avenir Next LT Pro"/>
                <a:cs typeface="Arial"/>
              </a:rPr>
              <a:t>,</a:t>
            </a:r>
            <a:endParaRPr lang="en-US" sz="3200">
              <a:ea typeface="+mn-lt"/>
              <a:cs typeface="Arial"/>
            </a:endParaRPr>
          </a:p>
          <a:p>
            <a:pPr algn="ctr"/>
            <a:r>
              <a:rPr lang="en-US" sz="3200">
                <a:ea typeface="+mn-lt"/>
                <a:cs typeface="Arial"/>
              </a:rPr>
              <a:t>create </a:t>
            </a:r>
            <a:r>
              <a:rPr lang="en-US" sz="3200">
                <a:ea typeface="+mn-lt"/>
                <a:cs typeface="+mn-lt"/>
              </a:rPr>
              <a:t>greater opportunities for </a:t>
            </a:r>
            <a:r>
              <a:rPr lang="en-US" sz="3200" i="1">
                <a:ea typeface="+mn-lt"/>
                <a:cs typeface="+mn-lt"/>
              </a:rPr>
              <a:t>liminal cities</a:t>
            </a:r>
            <a:r>
              <a:rPr lang="en-US" sz="3200">
                <a:solidFill>
                  <a:srgbClr val="36393B"/>
                </a:solidFill>
                <a:latin typeface="Avenir Next LT Pro"/>
                <a:cs typeface="Arial"/>
              </a:rPr>
              <a:t>?</a:t>
            </a:r>
          </a:p>
          <a:p>
            <a:pPr algn="ctr"/>
            <a:endParaRPr lang="en-US" sz="3200">
              <a:cs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B36A40-E9FF-3DE1-A3AF-20EB508D8FC8}"/>
              </a:ext>
            </a:extLst>
          </p:cNvPr>
          <p:cNvSpPr txBox="1"/>
          <p:nvPr/>
        </p:nvSpPr>
        <p:spPr>
          <a:xfrm>
            <a:off x="4044460" y="1025769"/>
            <a:ext cx="486507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>
                <a:solidFill>
                  <a:srgbClr val="36393B"/>
                </a:solidFill>
                <a:latin typeface="Arial Black"/>
              </a:rPr>
              <a:t>OUR QUESTION: 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778BB-A38B-7D7E-9355-A6C40C6EC8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16512" y="6382510"/>
            <a:ext cx="566928" cy="384048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rgbClr val="FFFFFF"/>
                </a:solidFill>
              </a:rPr>
              <a:pPr/>
              <a:t>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521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A map of the united states&#10;&#10;Description automatically generated">
            <a:extLst>
              <a:ext uri="{FF2B5EF4-FFF2-40B4-BE49-F238E27FC236}">
                <a16:creationId xmlns:a16="http://schemas.microsoft.com/office/drawing/2014/main" id="{1E78DFB7-EBC8-32EF-CB3A-D8EEEA764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78" y="735781"/>
            <a:ext cx="12198554" cy="612385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286693D-8E85-62EE-DCF9-FA86683A782B}"/>
              </a:ext>
            </a:extLst>
          </p:cNvPr>
          <p:cNvSpPr txBox="1"/>
          <p:nvPr/>
        </p:nvSpPr>
        <p:spPr>
          <a:xfrm>
            <a:off x="672353" y="6581167"/>
            <a:ext cx="70931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i="1"/>
              <a:t>*Cities are represented by Core Based Statistical Areas as defined by the Census Bureau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C78614-AB9B-A710-B56C-5E417E1F4A5F}"/>
              </a:ext>
            </a:extLst>
          </p:cNvPr>
          <p:cNvSpPr txBox="1"/>
          <p:nvPr/>
        </p:nvSpPr>
        <p:spPr>
          <a:xfrm>
            <a:off x="674076" y="615461"/>
            <a:ext cx="6801269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ea typeface="+mn-lt"/>
                <a:cs typeface="+mn-lt"/>
              </a:rPr>
              <a:t>What are "Liminal Cities"?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2000">
                <a:latin typeface="Avenir Next LT Pro"/>
                <a:cs typeface="Arial"/>
              </a:rPr>
              <a:t>Small cities (population &lt; 100k)</a:t>
            </a:r>
            <a:endParaRPr lang="en-US" sz="200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79D2FE8-5384-C037-BAD0-63F4AFD639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16512" y="6382510"/>
            <a:ext cx="566928" cy="384048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06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A map of the united states&#10;&#10;Description automatically generated">
            <a:extLst>
              <a:ext uri="{FF2B5EF4-FFF2-40B4-BE49-F238E27FC236}">
                <a16:creationId xmlns:a16="http://schemas.microsoft.com/office/drawing/2014/main" id="{9578F0B1-E889-7887-F7C1-B0CDC14AC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59" y="738326"/>
            <a:ext cx="12197918" cy="61211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BD3458-A3F3-641F-7EF2-378EAFA76D9E}"/>
              </a:ext>
            </a:extLst>
          </p:cNvPr>
          <p:cNvSpPr txBox="1"/>
          <p:nvPr/>
        </p:nvSpPr>
        <p:spPr>
          <a:xfrm>
            <a:off x="674076" y="615461"/>
            <a:ext cx="6801269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ea typeface="+mn-lt"/>
                <a:cs typeface="+mn-lt"/>
              </a:rPr>
              <a:t>What are "Liminal Cities"?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2000">
                <a:latin typeface="Avenir Next LT Pro"/>
                <a:cs typeface="Arial"/>
              </a:rPr>
              <a:t>Small cities (population &lt; 100k)</a:t>
            </a:r>
          </a:p>
          <a:p>
            <a:pPr marL="285750" indent="-285750">
              <a:buFont typeface="Arial"/>
              <a:buChar char="•"/>
            </a:pPr>
            <a:r>
              <a:rPr lang="en-US" sz="2000">
                <a:latin typeface="Avenir Next LT Pro"/>
                <a:cs typeface="Arial"/>
              </a:rPr>
              <a:t>Close to a large metro (within 100 miles)</a:t>
            </a:r>
            <a:endParaRPr lang="en-US" sz="200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162B1-07EC-B62F-6B61-A38B6EC325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16512" y="6382510"/>
            <a:ext cx="566928" cy="384048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6F79BD-95CC-A05D-66D5-7BABDE15510D}"/>
              </a:ext>
            </a:extLst>
          </p:cNvPr>
          <p:cNvSpPr txBox="1"/>
          <p:nvPr/>
        </p:nvSpPr>
        <p:spPr>
          <a:xfrm>
            <a:off x="672353" y="6581167"/>
            <a:ext cx="70931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i="1"/>
              <a:t>*Cities are represented by Core Based Statistical Areas as defined by the Census Bureau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588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A map of the united states&#10;&#10;Description automatically generated">
            <a:extLst>
              <a:ext uri="{FF2B5EF4-FFF2-40B4-BE49-F238E27FC236}">
                <a16:creationId xmlns:a16="http://schemas.microsoft.com/office/drawing/2014/main" id="{52CA6221-0DA0-B012-E072-15CEF425BB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54" t="10820" r="9042" b="-21926"/>
          <a:stretch/>
        </p:blipFill>
        <p:spPr>
          <a:xfrm>
            <a:off x="1657350" y="1400175"/>
            <a:ext cx="9429748" cy="68008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96ADEF9-DABF-A44F-741E-5309A2CC9789}"/>
              </a:ext>
            </a:extLst>
          </p:cNvPr>
          <p:cNvSpPr txBox="1"/>
          <p:nvPr/>
        </p:nvSpPr>
        <p:spPr>
          <a:xfrm>
            <a:off x="674076" y="615461"/>
            <a:ext cx="6801269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ea typeface="+mn-lt"/>
                <a:cs typeface="+mn-lt"/>
              </a:rPr>
              <a:t>What are "Liminal Cities"?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2000">
                <a:latin typeface="Avenir Next LT Pro"/>
                <a:cs typeface="Arial"/>
              </a:rPr>
              <a:t>Small cities (population &lt; 100k)</a:t>
            </a:r>
          </a:p>
          <a:p>
            <a:pPr marL="285750" indent="-285750">
              <a:buFont typeface="Arial"/>
              <a:buChar char="•"/>
            </a:pPr>
            <a:r>
              <a:rPr lang="en-US" sz="2000">
                <a:latin typeface="Avenir Next LT Pro"/>
                <a:cs typeface="Arial"/>
              </a:rPr>
              <a:t>Close to a large metro (within 100 miles)</a:t>
            </a:r>
            <a:endParaRPr lang="en-US" sz="2000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000"/>
              <a:t>With people commuting to metro (&gt; 5% of workers)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D02EA9-C580-F1F9-A3F2-388F7D09E70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16512" y="6382510"/>
            <a:ext cx="566928" cy="384048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4B0BDB-C55C-DAD9-CFDE-94E7CD6E2AAF}"/>
              </a:ext>
            </a:extLst>
          </p:cNvPr>
          <p:cNvSpPr txBox="1"/>
          <p:nvPr/>
        </p:nvSpPr>
        <p:spPr>
          <a:xfrm>
            <a:off x="672353" y="6581167"/>
            <a:ext cx="70931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i="1"/>
              <a:t>*Cities are represented by Core Based Statistical Areas as defined by the Census Bureau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583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A map of the united states&#10;&#10;Description automatically generated">
            <a:extLst>
              <a:ext uri="{FF2B5EF4-FFF2-40B4-BE49-F238E27FC236}">
                <a16:creationId xmlns:a16="http://schemas.microsoft.com/office/drawing/2014/main" id="{52CA6221-0DA0-B012-E072-15CEF425BB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54" t="10820" r="9042" b="-21926"/>
          <a:stretch/>
        </p:blipFill>
        <p:spPr>
          <a:xfrm>
            <a:off x="1657350" y="1400175"/>
            <a:ext cx="9429748" cy="68008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96ADEF9-DABF-A44F-741E-5309A2CC9789}"/>
              </a:ext>
            </a:extLst>
          </p:cNvPr>
          <p:cNvSpPr txBox="1"/>
          <p:nvPr/>
        </p:nvSpPr>
        <p:spPr>
          <a:xfrm>
            <a:off x="674076" y="615461"/>
            <a:ext cx="6801269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ea typeface="+mn-lt"/>
                <a:cs typeface="+mn-lt"/>
              </a:rPr>
              <a:t>What are "Liminal Cities"?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2000">
                <a:latin typeface="Avenir Next LT Pro"/>
                <a:cs typeface="Arial"/>
              </a:rPr>
              <a:t>Small cities (population &lt; 100k)</a:t>
            </a:r>
          </a:p>
          <a:p>
            <a:pPr marL="285750" indent="-285750">
              <a:buFont typeface="Arial"/>
              <a:buChar char="•"/>
            </a:pPr>
            <a:r>
              <a:rPr lang="en-US" sz="2000">
                <a:latin typeface="Avenir Next LT Pro"/>
                <a:cs typeface="Arial"/>
              </a:rPr>
              <a:t>Close to a large metro (within 100 miles)</a:t>
            </a:r>
            <a:endParaRPr lang="en-US" sz="2000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000"/>
              <a:t>With people commuting to metro (&gt; 5% of workers)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D02EA9-C580-F1F9-A3F2-388F7D09E70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16512" y="6382510"/>
            <a:ext cx="566928" cy="384048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4B0BDB-C55C-DAD9-CFDE-94E7CD6E2AAF}"/>
              </a:ext>
            </a:extLst>
          </p:cNvPr>
          <p:cNvSpPr txBox="1"/>
          <p:nvPr/>
        </p:nvSpPr>
        <p:spPr>
          <a:xfrm>
            <a:off x="672353" y="6581167"/>
            <a:ext cx="70931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i="1"/>
              <a:t>*Cities are represented by Core Based Statistical Areas as defined by the Census Bureau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1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">
        <p:fade/>
      </p:transition>
    </mc:Choice>
    <mc:Fallback xmlns="">
      <p:transition spd="med" advTm="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3"/>
                                        </p:tgtEl>
                                      </p:cBhvr>
                                      <p:by x="800000" y="8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C1F8FB-3E97-2B75-025D-27287C4672EF}"/>
              </a:ext>
            </a:extLst>
          </p:cNvPr>
          <p:cNvSpPr txBox="1"/>
          <p:nvPr/>
        </p:nvSpPr>
        <p:spPr>
          <a:xfrm>
            <a:off x="5207000" y="3703052"/>
            <a:ext cx="838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>
                <a:solidFill>
                  <a:srgbClr val="FFFFFF"/>
                </a:solidFill>
              </a:rPr>
              <a:t>DFW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E8864B-7BCE-8608-E806-2B023AFB8C71}"/>
              </a:ext>
            </a:extLst>
          </p:cNvPr>
          <p:cNvSpPr txBox="1"/>
          <p:nvPr/>
        </p:nvSpPr>
        <p:spPr>
          <a:xfrm>
            <a:off x="2842845" y="337037"/>
            <a:ext cx="650630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latin typeface="Arial Black"/>
              </a:rPr>
              <a:t>Liminal Cities of the DFW Metro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DF4037-EA94-176B-BD85-AC4B7EA79C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16512" y="6382510"/>
            <a:ext cx="566928" cy="384048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6" name="Picture 8" descr="A map of the state of arizona&#10;&#10;Description automatically generated">
            <a:extLst>
              <a:ext uri="{FF2B5EF4-FFF2-40B4-BE49-F238E27FC236}">
                <a16:creationId xmlns:a16="http://schemas.microsoft.com/office/drawing/2014/main" id="{67C9CD97-B534-F335-0A92-F7306A200A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18" t="8276" r="-359" b="13793"/>
          <a:stretch/>
        </p:blipFill>
        <p:spPr>
          <a:xfrm>
            <a:off x="2715992" y="171824"/>
            <a:ext cx="9002660" cy="6687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36702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88811-EE14-2A64-7417-6A4DFF677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9AAE1-F1F5-6A56-B3A7-BF3C144622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6909920" cy="4351338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u="sng" dirty="0"/>
              <a:t>We:</a:t>
            </a:r>
          </a:p>
          <a:p>
            <a:pPr marL="342900" indent="-342900">
              <a:lnSpc>
                <a:spcPct val="100000"/>
              </a:lnSpc>
              <a:buFont typeface="Arial,Sans-Serif"/>
              <a:buChar char="•"/>
            </a:pPr>
            <a:r>
              <a:rPr lang="en-US" sz="1900" b="1" dirty="0"/>
              <a:t>Categorized </a:t>
            </a:r>
            <a:r>
              <a:rPr lang="en-US" sz="1900" dirty="0"/>
              <a:t>places as metro, liminal, and micro</a:t>
            </a:r>
          </a:p>
          <a:p>
            <a:pPr marL="342900" indent="-342900">
              <a:lnSpc>
                <a:spcPct val="100000"/>
              </a:lnSpc>
              <a:buFont typeface="Arial,Sans-Serif"/>
              <a:buChar char="•"/>
            </a:pPr>
            <a:r>
              <a:rPr lang="en-US" sz="1900" b="1" dirty="0"/>
              <a:t>Assembled</a:t>
            </a:r>
            <a:r>
              <a:rPr lang="en-US" sz="1900" dirty="0"/>
              <a:t> a large variety of datasets for these places</a:t>
            </a:r>
          </a:p>
          <a:p>
            <a:pPr marL="342900" indent="-342900">
              <a:lnSpc>
                <a:spcPct val="100000"/>
              </a:lnSpc>
              <a:buFont typeface="Arial"/>
              <a:buChar char="•"/>
            </a:pPr>
            <a:r>
              <a:rPr lang="en-US" sz="1900" b="1" dirty="0"/>
              <a:t>Organized, aggregated, </a:t>
            </a:r>
            <a:r>
              <a:rPr lang="en-US" sz="1900" dirty="0"/>
              <a:t>and </a:t>
            </a:r>
            <a:r>
              <a:rPr lang="en-US" sz="1900" b="1" dirty="0"/>
              <a:t>merged</a:t>
            </a:r>
            <a:r>
              <a:rPr lang="en-US" sz="1900" dirty="0"/>
              <a:t> this data by geographic location</a:t>
            </a:r>
          </a:p>
          <a:p>
            <a:pPr marL="342900" indent="-342900">
              <a:lnSpc>
                <a:spcPct val="100000"/>
              </a:lnSpc>
              <a:buFont typeface="Arial,Sans-Serif"/>
              <a:buChar char="•"/>
            </a:pPr>
            <a:r>
              <a:rPr lang="en-US" sz="1900" dirty="0"/>
              <a:t>Generated a </a:t>
            </a:r>
            <a:r>
              <a:rPr lang="en-US" sz="1900" b="1" dirty="0"/>
              <a:t>single comprehensive dataset</a:t>
            </a:r>
            <a:endParaRPr lang="en-US" sz="1900" dirty="0"/>
          </a:p>
          <a:p>
            <a:pPr marL="342900" indent="-342900">
              <a:lnSpc>
                <a:spcPct val="100000"/>
              </a:lnSpc>
              <a:buFont typeface="Arial"/>
              <a:buChar char="•"/>
            </a:pPr>
            <a:r>
              <a:rPr lang="en-US" sz="1900" dirty="0"/>
              <a:t>Produced </a:t>
            </a:r>
            <a:r>
              <a:rPr lang="en-US" sz="1900" b="1" dirty="0"/>
              <a:t>original visualizations</a:t>
            </a:r>
            <a:r>
              <a:rPr lang="en-US" sz="1900" dirty="0"/>
              <a:t> to communicate findings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5BD01A-F9C5-06FC-361A-E5A005991689}"/>
              </a:ext>
            </a:extLst>
          </p:cNvPr>
          <p:cNvSpPr txBox="1"/>
          <p:nvPr/>
        </p:nvSpPr>
        <p:spPr>
          <a:xfrm>
            <a:off x="8007684" y="1831472"/>
            <a:ext cx="3890209" cy="261610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u="sng" dirty="0"/>
              <a:t>Data Sources: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American Community Survey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ea typeface="+mn-lt"/>
                <a:cs typeface="+mn-lt"/>
              </a:rPr>
              <a:t>Longitudinal Employer-Household Dynamics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ea typeface="+mn-lt"/>
                <a:cs typeface="+mn-lt"/>
              </a:rPr>
              <a:t>Work From Home Research Survey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ea typeface="+mn-lt"/>
                <a:cs typeface="+mn-lt"/>
              </a:rPr>
              <a:t>Population Estimates Program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err="1">
                <a:ea typeface="+mn-lt"/>
                <a:cs typeface="+mn-lt"/>
              </a:rPr>
              <a:t>Ookla</a:t>
            </a:r>
            <a:r>
              <a:rPr lang="en-US" sz="1600" dirty="0">
                <a:ea typeface="+mn-lt"/>
                <a:cs typeface="+mn-lt"/>
              </a:rPr>
              <a:t> Internet Speed Dataset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Federal Housing Finance Agency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U.S. </a:t>
            </a:r>
            <a:r>
              <a:rPr lang="en-US" sz="1600" dirty="0" err="1">
                <a:ea typeface="+mn-lt"/>
                <a:cs typeface="+mn-lt"/>
              </a:rPr>
              <a:t>ParkServe</a:t>
            </a:r>
            <a:endParaRPr lang="en-US" sz="16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ea typeface="+mn-lt"/>
                <a:cs typeface="+mn-lt"/>
              </a:rPr>
              <a:t>Environmental Protection Agency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54F1C8-6484-7D40-1E6F-6D5935D90C52}"/>
              </a:ext>
            </a:extLst>
          </p:cNvPr>
          <p:cNvSpPr txBox="1"/>
          <p:nvPr/>
        </p:nvSpPr>
        <p:spPr>
          <a:xfrm>
            <a:off x="8007489" y="4575956"/>
            <a:ext cx="3890209" cy="17851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u="sng" dirty="0"/>
              <a:t>Data Science Tools: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Python 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Pandas and </a:t>
            </a:r>
            <a:r>
              <a:rPr lang="en-US" dirty="0" err="1"/>
              <a:t>GeoPandas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Matplotlib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MainFrame-3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ArcGIS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535C6-6F02-A708-63EA-ED61F7D025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16512" y="6382510"/>
            <a:ext cx="566928" cy="384048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435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6" grpId="0"/>
    </p:bldLst>
  </p:timing>
</p:sld>
</file>

<file path=ppt/theme/theme1.xml><?xml version="1.0" encoding="utf-8"?>
<a:theme xmlns:a="http://schemas.openxmlformats.org/drawingml/2006/main" name="3 min thesis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 min thesis" id="{A8AA7D36-A915-504B-A792-789C59A420CA}" vid="{DA89103E-C6EE-D641-A0C5-61743A835FC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3 min thesis</Template>
  <TotalTime>0</TotalTime>
  <Words>516</Words>
  <Application>Microsoft Macintosh PowerPoint</Application>
  <PresentationFormat>Widescreen</PresentationFormat>
  <Paragraphs>113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Arial Black</vt:lpstr>
      <vt:lpstr>Arial,Sans-Serif</vt:lpstr>
      <vt:lpstr>Avenir Next LT Pro</vt:lpstr>
      <vt:lpstr>3 min thesis</vt:lpstr>
      <vt:lpstr>Economic Viability of Semi-Urban Communities</vt:lpstr>
      <vt:lpstr>A LONG-STANDING TREND: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Methods</vt:lpstr>
      <vt:lpstr>Verifying Premises</vt:lpstr>
      <vt:lpstr>VERIFYING PREMISES </vt:lpstr>
      <vt:lpstr>VERIFYING PREMISES</vt:lpstr>
      <vt:lpstr>Do these areas have greater opportunities? </vt:lpstr>
      <vt:lpstr>Rate of Domestic Migration</vt:lpstr>
      <vt:lpstr>Monetary benefit of living near a metro </vt:lpstr>
      <vt:lpstr>Monetary Benefits of living outside of metros increase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David Brock</cp:lastModifiedBy>
  <cp:revision>183</cp:revision>
  <dcterms:created xsi:type="dcterms:W3CDTF">2023-07-20T18:49:46Z</dcterms:created>
  <dcterms:modified xsi:type="dcterms:W3CDTF">2023-07-27T16:59:00Z</dcterms:modified>
</cp:coreProperties>
</file>

<file path=docProps/thumbnail.jpeg>
</file>